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64" r:id="rId3"/>
    <p:sldId id="266" r:id="rId4"/>
    <p:sldId id="267" r:id="rId5"/>
    <p:sldId id="268" r:id="rId6"/>
    <p:sldId id="269" r:id="rId7"/>
    <p:sldId id="270" r:id="rId8"/>
    <p:sldId id="272" r:id="rId9"/>
    <p:sldId id="273" r:id="rId10"/>
    <p:sldId id="274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3" autoAdjust="0"/>
    <p:restoredTop sz="94660"/>
  </p:normalViewPr>
  <p:slideViewPr>
    <p:cSldViewPr snapToGrid="0" showGuides="1">
      <p:cViewPr>
        <p:scale>
          <a:sx n="93" d="100"/>
          <a:sy n="93" d="100"/>
        </p:scale>
        <p:origin x="72" y="321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D095BB-E9AF-43A5-BBB4-80DC9B3ED73A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1ACD91-3E8E-4C8D-A76B-4D62B4033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20529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97280" y="758952"/>
            <a:ext cx="10058400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8000" spc="-5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51" y="4455621"/>
            <a:ext cx="10058400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74899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07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412302"/>
            <a:ext cx="2628900" cy="575989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412302"/>
            <a:ext cx="7734300" cy="5759898"/>
          </a:xfrm>
        </p:spPr>
        <p:txBody>
          <a:bodyPr vert="eaVert" lIns="45720" tIns="0" rIns="45720" bIns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849416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344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758952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4453128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>
            <a:off x="1207658" y="4343400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464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97278" y="1845734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17920" y="1845735"/>
            <a:ext cx="493776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83555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728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17920" y="1846052"/>
            <a:ext cx="4937760" cy="736282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920" y="2582334"/>
            <a:ext cx="4937760" cy="33782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1362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54738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6" name="Rectangle 5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35458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16" y="0"/>
            <a:ext cx="4050791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4040071" y="0"/>
            <a:ext cx="64008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943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800600" y="731520"/>
            <a:ext cx="6492240" cy="52578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9260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65512" y="6459785"/>
            <a:ext cx="2618510" cy="365125"/>
          </a:xfrm>
        </p:spPr>
        <p:txBody>
          <a:bodyPr/>
          <a:lstStyle>
            <a:lvl1pPr algn="l">
              <a:defRPr/>
            </a:lvl1pPr>
          </a:lstStyle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800600" y="6459785"/>
            <a:ext cx="4648200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0999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645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5" y="0"/>
            <a:ext cx="12191985" cy="4915076"/>
          </a:xfrm>
          <a:solidFill>
            <a:schemeClr val="bg2">
              <a:lumMod val="90000"/>
            </a:schemeClr>
          </a:solidFill>
        </p:spPr>
        <p:txBody>
          <a:bodyPr lIns="457200" tIns="45720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4"/>
            <a:ext cx="10113264" cy="594360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55790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6334316"/>
            <a:ext cx="12191985" cy="6648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97280" y="286603"/>
            <a:ext cx="1005840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97280" y="1845734"/>
            <a:ext cx="10058400" cy="4023360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97280" y="6459785"/>
            <a:ext cx="247227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rgbClr val="FFFFFF"/>
                </a:solidFill>
              </a:defRPr>
            </a:lvl1pPr>
          </a:lstStyle>
          <a:p>
            <a:fld id="{EDF4ABBB-B04F-4BC6-ADCB-8ADF7014A510}" type="datetimeFigureOut">
              <a:rPr lang="en-US" smtClean="0"/>
              <a:t>12/29/2019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8D480FB9-31DC-44C7-9D71-96478F24B4FD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1193532" y="1737845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865753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800" kern="1200" spc="-50" baseline="0">
          <a:solidFill>
            <a:schemeClr val="tx1">
              <a:lumMod val="75000"/>
              <a:lumOff val="2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0B7616-E1C7-43D8-A9E3-EAB39E0887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CHAPTER 4.3: </a:t>
            </a:r>
            <a:b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Multiplication Property of Inequalities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8F814DE-1085-4994-9D3C-AAA1E9077539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Algebra concepts</a:t>
            </a:r>
          </a:p>
        </p:txBody>
      </p:sp>
    </p:spTree>
    <p:extLst>
      <p:ext uri="{BB962C8B-B14F-4D97-AF65-F5344CB8AC3E}">
        <p14:creationId xmlns:p14="http://schemas.microsoft.com/office/powerpoint/2010/main" val="175357633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11458606" cy="240367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.7)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3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𝑥</m:t>
                      </m:r>
                      <m:r>
                        <a:rPr lang="en-US" sz="5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−5</m:t>
                          </m:r>
                        </m:num>
                        <m:den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7</m:t>
                          </m:r>
                        </m:den>
                      </m:f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11458606" cy="2403671"/>
              </a:xfrm>
              <a:prstGeom prst="rect">
                <a:avLst/>
              </a:prstGeom>
              <a:blipFill>
                <a:blip r:embed="rId2"/>
                <a:stretch>
                  <a:fillRect b="-32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263002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1029450" y="240444"/>
            <a:ext cx="10058400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72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Objective</a:t>
            </a:r>
            <a:endParaRPr lang="en-US" sz="6600" b="1" u="sng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9799" y="1302481"/>
            <a:ext cx="11697703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ea typeface="Calibri" panose="020F0502020204030204" pitchFamily="34" charset="0"/>
              </a:rPr>
              <a:t>Students will apply the multiplication property of inequalities to solve inequalities.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994903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 txBox="1">
            <a:spLocks/>
          </p:cNvSpPr>
          <p:nvPr/>
        </p:nvSpPr>
        <p:spPr>
          <a:xfrm>
            <a:off x="231169" y="144647"/>
            <a:ext cx="11553289" cy="825731"/>
          </a:xfrm>
          <a:prstGeom prst="rect">
            <a:avLst/>
          </a:prstGeom>
        </p:spPr>
        <p:txBody>
          <a:bodyPr/>
          <a:lstStyle>
            <a:lvl1pPr algn="l" defTabSz="914400" rtl="0" eaLnBrk="1" latinLnBrk="0" hangingPunct="1">
              <a:lnSpc>
                <a:spcPct val="85000"/>
              </a:lnSpc>
              <a:spcBef>
                <a:spcPct val="0"/>
              </a:spcBef>
              <a:buNone/>
              <a:defRPr sz="4800" kern="1200" spc="-50" baseline="0">
                <a:solidFill>
                  <a:schemeClr val="tx1">
                    <a:lumMod val="75000"/>
                    <a:lumOff val="25000"/>
                  </a:schemeClr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en-US" sz="6000" b="1" u="sng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Multiplication Property of Inequalities</a:t>
            </a: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1C81C62-4180-46D9-8100-71911971E206}"/>
                  </a:ext>
                </a:extLst>
              </p:cNvPr>
              <p:cNvSpPr txBox="1"/>
              <p:nvPr/>
            </p:nvSpPr>
            <p:spPr>
              <a:xfrm>
                <a:off x="744876" y="1284272"/>
                <a:ext cx="9667981" cy="443198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𝑭𝒐𝒓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𝒂𝒍𝒍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𝒓𝒂𝒕𝒊𝒐𝒏𝒂𝒍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𝒏𝒖𝒎𝒃𝒆𝒓𝒔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𝒂𝒏𝒅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2"/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:endParaRPr lang="en-US" sz="4800" b="1" i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𝒘𝒉𝒆𝒓𝒆</m:t>
                      </m:r>
                      <m:r>
                        <a:rPr lang="en-US" sz="48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𝒄</m:t>
                      </m:r>
                      <m:r>
                        <a:rPr lang="en-US" sz="48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𝒊𝒔</m:t>
                      </m:r>
                      <m:r>
                        <a:rPr lang="en-US" sz="48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𝒏𝒆𝒈𝒂𝒕𝒊𝒗𝒆</m:t>
                      </m:r>
                      <m:r>
                        <a:rPr lang="en-US" sz="4800" b="1" i="1" u="sng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</m:t>
                      </m:r>
                    </m:oMath>
                  </m:oMathPara>
                </a14:m>
                <a:endParaRPr lang="en-US" sz="4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2"/>
                <a:endParaRPr lang="en-US" sz="4800" b="1" u="sng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2"/>
                <a:r>
                  <a:rPr lang="en-US" sz="4800" b="1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	</a:t>
                </a:r>
                <a14:m>
                  <m:oMath xmlns:m="http://schemas.openxmlformats.org/officeDocument/2006/math"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𝒊𝒇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, 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𝒕𝒉𝒆𝒏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𝒂𝒄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&gt;</m:t>
                    </m:r>
                    <m:r>
                      <a:rPr lang="en-US" sz="4800" b="1" i="1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𝒃𝒄</m:t>
                    </m:r>
                  </m:oMath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lvl="2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𝒊𝒇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𝒃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,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𝒕𝒉𝒆𝒏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𝒂𝒄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&lt;</m:t>
                      </m:r>
                      <m:r>
                        <a:rPr lang="en-US" sz="4800" b="1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𝒃𝒄</m:t>
                      </m:r>
                    </m:oMath>
                  </m:oMathPara>
                </a14:m>
                <a:endParaRPr lang="en-US" sz="4800" b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B1C81C62-4180-46D9-8100-71911971E20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44876" y="1284272"/>
                <a:ext cx="9667981" cy="4431983"/>
              </a:xfrm>
              <a:prstGeom prst="rect">
                <a:avLst/>
              </a:prstGeom>
              <a:blipFill>
                <a:blip r:embed="rId2"/>
                <a:stretch>
                  <a:fillRect r="-9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145691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223112" y="112315"/>
                <a:ext cx="10359738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.1) </m:t>
                      </m:r>
                    </m:oMath>
                  </m:oMathPara>
                </a14:m>
                <a:endParaRPr lang="en-US" sz="5400" b="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  <a:p>
                <a:pPr algn="ctr"/>
                <a14:m>
                  <m:oMath xmlns:m="http://schemas.openxmlformats.org/officeDocument/2006/math">
                    <m:r>
                      <a:rPr lang="en-US" sz="54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4</m:t>
                    </m:r>
                    <m:r>
                      <a:rPr lang="en-US" sz="5400" b="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US" sz="5400" i="1" dirty="0" smtClean="0"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mbria Math" panose="02040503050406030204" pitchFamily="18" charset="0"/>
                      </a:rPr>
                      <m:t>&lt; </m:t>
                    </m:r>
                  </m:oMath>
                </a14:m>
                <a:r>
                  <a:rPr lang="en-US" sz="5400" dirty="0"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rPr>
                  <a:t>28</a:t>
                </a: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112" y="112315"/>
                <a:ext cx="10359738" cy="1661993"/>
              </a:xfrm>
              <a:prstGeom prst="rect">
                <a:avLst/>
              </a:prstGeom>
              <a:blipFill>
                <a:blip r:embed="rId2"/>
                <a:stretch>
                  <a:fillRect b="-2747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844889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51192" y="61645"/>
                <a:ext cx="10359738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.2)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9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𝑠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&gt;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81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51192" y="61645"/>
                <a:ext cx="10359738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907655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02742" y="0"/>
                <a:ext cx="10413325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.3)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−5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≤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60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742" y="0"/>
                <a:ext cx="10413325" cy="1661993"/>
              </a:xfrm>
              <a:prstGeom prst="rect">
                <a:avLst/>
              </a:prstGeom>
              <a:blipFill>
                <a:blip r:embed="rId2"/>
                <a:stretch>
                  <a:fillRect b="-3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925138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11458606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.4)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−3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1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8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11458606" cy="1661993"/>
              </a:xfrm>
              <a:prstGeom prst="rect">
                <a:avLst/>
              </a:prstGeom>
              <a:blipFill>
                <a:blip r:embed="rId2"/>
                <a:stretch>
                  <a:fillRect b="-36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2254937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11458606" cy="1661993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.5)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5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US" sz="5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11458606" cy="166199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2364993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/>
              <p:cNvSpPr txBox="1"/>
              <p:nvPr/>
            </p:nvSpPr>
            <p:spPr>
              <a:xfrm>
                <a:off x="146055" y="0"/>
                <a:ext cx="11458606" cy="2248821"/>
              </a:xfrm>
              <a:prstGeom prst="rect">
                <a:avLst/>
              </a:prstGeom>
              <a:noFill/>
            </p:spPr>
            <p:txBody>
              <a:bodyPr wrap="squar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𝐸𝑥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</a:rPr>
                        <m:t>.6) </m:t>
                      </m:r>
                    </m:oMath>
                  </m:oMathPara>
                </a14:m>
                <a:endParaRPr lang="en-US" sz="5400" b="0" i="1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540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−</m:t>
                          </m:r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𝑥</m:t>
                          </m:r>
                        </m:num>
                        <m:den>
                          <m:r>
                            <a:rPr lang="en-US" sz="5400" b="0" i="1" smtClean="0">
                              <a:effectLst>
                                <a:outerShdw blurRad="38100" dist="38100" dir="2700000" algn="tl">
                                  <a:srgbClr val="000000">
                                    <a:alpha val="43137"/>
                                  </a:srgbClr>
                                </a:outerShdw>
                              </a:effectLst>
                              <a:latin typeface="Cambria Math" panose="02040503050406030204" pitchFamily="18" charset="0"/>
                              <a:ea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540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r>
                        <a:rPr lang="en-US" sz="5400" b="0" i="1" smtClean="0"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−5</m:t>
                      </m:r>
                    </m:oMath>
                  </m:oMathPara>
                </a14:m>
                <a:endParaRPr lang="en-US" sz="5400" dirty="0"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endParaRPr>
              </a:p>
            </p:txBody>
          </p:sp>
        </mc:Choice>
        <mc:Fallback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55" y="0"/>
                <a:ext cx="11458606" cy="2248821"/>
              </a:xfrm>
              <a:prstGeom prst="rect">
                <a:avLst/>
              </a:prstGeom>
              <a:blipFill>
                <a:blip r:embed="rId2"/>
                <a:stretch>
                  <a:fillRect b="-352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528837256"/>
      </p:ext>
    </p:extLst>
  </p:cSld>
  <p:clrMapOvr>
    <a:masterClrMapping/>
  </p:clrMapOvr>
</p:sld>
</file>

<file path=ppt/theme/theme1.xml><?xml version="1.0" encoding="utf-8"?>
<a:theme xmlns:a="http://schemas.openxmlformats.org/drawingml/2006/main" name="Retrospect">
  <a:themeElements>
    <a:clrScheme name="Retrospect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Retrospect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etrospect" id="{5F128B03-DCCA-4EEB-AB3B-CF2899314A46}" vid="{02006FA4-1611-4B07-AF7F-85CF6D20EB3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Retrospect</Template>
  <TotalTime>40</TotalTime>
  <Words>123</Words>
  <Application>Microsoft Office PowerPoint</Application>
  <PresentationFormat>Widescreen</PresentationFormat>
  <Paragraphs>25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Cambria Math</vt:lpstr>
      <vt:lpstr>Retrospect</vt:lpstr>
      <vt:lpstr>CHAPTER 4.3:  The Multiplication Property of Inequalities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2.7:  USING THE DISTRIBUTIVE PROPERTY</dc:title>
  <dc:creator>Michael Kuniega</dc:creator>
  <cp:lastModifiedBy>Michael Kuniega</cp:lastModifiedBy>
  <cp:revision>9</cp:revision>
  <dcterms:created xsi:type="dcterms:W3CDTF">2019-12-28T00:10:28Z</dcterms:created>
  <dcterms:modified xsi:type="dcterms:W3CDTF">2019-12-29T21:32:59Z</dcterms:modified>
</cp:coreProperties>
</file>